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60" r:id="rId5"/>
    <p:sldId id="270" r:id="rId6"/>
    <p:sldId id="271" r:id="rId7"/>
    <p:sldId id="262" r:id="rId8"/>
    <p:sldId id="263" r:id="rId9"/>
    <p:sldId id="264" r:id="rId10"/>
    <p:sldId id="266" r:id="rId11"/>
    <p:sldId id="272" r:id="rId12"/>
    <p:sldId id="265" r:id="rId13"/>
    <p:sldId id="267" r:id="rId14"/>
    <p:sldId id="268" r:id="rId15"/>
    <p:sldId id="258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-28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3E31-9781-B24F-87A9-F98653FBF465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4F8C-1785-AC43-97F9-C9301BD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93" y="171451"/>
            <a:ext cx="8801737" cy="6515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897182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6101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>
            <a:lvl1pPr>
              <a:defRPr sz="6000" b="0" i="0">
                <a:solidFill>
                  <a:schemeClr val="bg1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390"/>
            <a:ext cx="6400800" cy="1189892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540" y="843669"/>
            <a:ext cx="716920" cy="5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9"/>
            <a:ext cx="8229600" cy="1143000"/>
          </a:xfrm>
        </p:spPr>
        <p:txBody>
          <a:bodyPr/>
          <a:lstStyle>
            <a:lvl1pPr algn="l">
              <a:defRPr b="0" i="0">
                <a:solidFill>
                  <a:srgbClr val="500000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8" y="2332039"/>
            <a:ext cx="7852611" cy="37941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6071" y="1440499"/>
            <a:ext cx="91440" cy="6400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76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94021"/>
            <a:ext cx="40386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4021"/>
            <a:ext cx="40386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7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709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46860"/>
            <a:ext cx="4040188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30709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946860"/>
            <a:ext cx="4041775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Cwall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42" y="152400"/>
            <a:ext cx="8826412" cy="655864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86407" y="2180070"/>
            <a:ext cx="7148285" cy="252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86407" y="2860427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059059" y="2860427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AM-LogoBo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896" y="1711418"/>
            <a:ext cx="937304" cy="937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72522"/>
            <a:ext cx="6096000" cy="1143000"/>
          </a:xfrm>
        </p:spPr>
        <p:txBody>
          <a:bodyPr>
            <a:normAutofit/>
          </a:bodyPr>
          <a:lstStyle>
            <a:lvl1pPr>
              <a:defRPr sz="4200" b="0" i="0">
                <a:solidFill>
                  <a:srgbClr val="500000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4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ademicBdlg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93" y="171451"/>
            <a:ext cx="8801737" cy="65151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897182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6101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1171074"/>
            <a:ext cx="3008313" cy="1162051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1074"/>
            <a:ext cx="5111750" cy="4955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2406316"/>
            <a:ext cx="3008313" cy="3719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6905"/>
            <a:ext cx="5486400" cy="36206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71" y="274640"/>
            <a:ext cx="8697402" cy="705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2834"/>
            <a:ext cx="8229600" cy="400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CE51-D15A-BB47-9138-751D578D2580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461"/>
          <p:cNvSpPr/>
          <p:nvPr userDrawn="1"/>
        </p:nvSpPr>
        <p:spPr>
          <a:xfrm>
            <a:off x="152403" y="6575107"/>
            <a:ext cx="7050313" cy="0"/>
          </a:xfrm>
          <a:prstGeom prst="line">
            <a:avLst/>
          </a:prstGeom>
          <a:ln w="12700">
            <a:solidFill>
              <a:srgbClr val="E4002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n w="3175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026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6000" b="0" i="0" kern="1200" spc="100" baseline="0">
          <a:solidFill>
            <a:schemeClr val="tx1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960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The English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overview for Recruitment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58716" y="3923383"/>
            <a:ext cx="402656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444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Professionalization and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00" y="2121832"/>
            <a:ext cx="7721231" cy="1020761"/>
          </a:xfrm>
        </p:spPr>
        <p:txBody>
          <a:bodyPr>
            <a:normAutofit/>
          </a:bodyPr>
          <a:lstStyle/>
          <a:p>
            <a:r>
              <a:rPr lang="en-US" sz="1800" dirty="0"/>
              <a:t>Given the realities of the academic job market both in the US and abroad, we acknowledge and work with a wide variety of potential career outcomes while also preparing you for a potential career in academia.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22BE5D-0970-55D7-ED7E-B30901E39314}"/>
              </a:ext>
            </a:extLst>
          </p:cNvPr>
          <p:cNvSpPr txBox="1">
            <a:spLocks/>
          </p:cNvSpPr>
          <p:nvPr/>
        </p:nvSpPr>
        <p:spPr>
          <a:xfrm>
            <a:off x="539899" y="3217403"/>
            <a:ext cx="3926998" cy="3244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Academic Job Market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Formal Article writing workshop (every 2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Placement and professionalization course  (every 2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Mock interviews, job materials review available from Graduate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Regular workshops for professionalization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Wide-ranging teaching experiences and training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 and Conference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Alumni network for Korean applicants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2DD4D4-F042-790B-13E5-E0CDE740A201}"/>
              </a:ext>
            </a:extLst>
          </p:cNvPr>
          <p:cNvSpPr txBox="1">
            <a:spLocks/>
          </p:cNvSpPr>
          <p:nvPr/>
        </p:nvSpPr>
        <p:spPr>
          <a:xfrm>
            <a:off x="4833375" y="3217403"/>
            <a:ext cx="4100418" cy="312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Non-academic Job Market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Robust Career Center on-campus, providing consultations and career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Wide-ranging teaching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Professional development experiences and trainings available (e.g. Digital Humanities Summer Institute)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Grant writing support (through College)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40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444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Recent Placements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EBF79-6FAE-0C7A-3341-C499BA8B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4" y="2121832"/>
            <a:ext cx="7852611" cy="3794125"/>
          </a:xfrm>
        </p:spPr>
        <p:txBody>
          <a:bodyPr>
            <a:normAutofit/>
          </a:bodyPr>
          <a:lstStyle/>
          <a:p>
            <a:r>
              <a:rPr lang="en-US" sz="2000" dirty="0"/>
              <a:t>We continue to place students into academic and competitive non-academic jobs. A few recent examples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Heoyeol</a:t>
            </a:r>
            <a:r>
              <a:rPr lang="en-US" sz="1800" dirty="0"/>
              <a:t> Kim (2022): Machine Learning Data Linguist, Amazon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Hyunjung</a:t>
            </a:r>
            <a:r>
              <a:rPr lang="en-US" sz="1800" dirty="0"/>
              <a:t> Kim (2021): TT at </a:t>
            </a:r>
            <a:r>
              <a:rPr lang="en-US" sz="1800" dirty="0" err="1"/>
              <a:t>Pukyoung</a:t>
            </a:r>
            <a:r>
              <a:rPr lang="en-US" sz="1800" dirty="0"/>
              <a:t> National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Elias </a:t>
            </a:r>
            <a:r>
              <a:rPr lang="en-US" sz="1800" dirty="0" err="1"/>
              <a:t>Adanu</a:t>
            </a:r>
            <a:r>
              <a:rPr lang="en-US" sz="1800" dirty="0"/>
              <a:t> (2020): TT at University of Texas, El Paso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Yoojung</a:t>
            </a:r>
            <a:r>
              <a:rPr lang="en-US" sz="1800" dirty="0"/>
              <a:t> Choi (2020): TT at Incheon National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Jeffrey </a:t>
            </a:r>
            <a:r>
              <a:rPr lang="en-US" sz="1800" dirty="0" err="1"/>
              <a:t>Utzinger</a:t>
            </a:r>
            <a:r>
              <a:rPr lang="en-US" sz="1800" dirty="0"/>
              <a:t> (2019): TT at Concordia University, Texas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Caitlin Brenner (2019): Digitalization Library Assistant, </a:t>
            </a:r>
            <a:r>
              <a:rPr lang="en-US" sz="1800" dirty="0" err="1"/>
              <a:t>Dolph</a:t>
            </a:r>
            <a:r>
              <a:rPr lang="en-US" sz="1800" dirty="0"/>
              <a:t> Briscoe Center of American History at UT Austin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Somi</a:t>
            </a:r>
            <a:r>
              <a:rPr lang="en-US" sz="1800" dirty="0"/>
              <a:t> </a:t>
            </a:r>
            <a:r>
              <a:rPr lang="en-US" sz="1800" dirty="0" err="1"/>
              <a:t>Ahn</a:t>
            </a:r>
            <a:r>
              <a:rPr lang="en-US" sz="1800" dirty="0"/>
              <a:t> (2019): TT at Pusan National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Nelson Shake (2019): Professor at Savanah College of Art and Design</a:t>
            </a:r>
          </a:p>
        </p:txBody>
      </p:sp>
    </p:spTree>
    <p:extLst>
      <p:ext uri="{BB962C8B-B14F-4D97-AF65-F5344CB8AC3E}">
        <p14:creationId xmlns:p14="http://schemas.microsoft.com/office/powerpoint/2010/main" val="115519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Research, Travel, and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4" y="2258466"/>
            <a:ext cx="7852611" cy="379412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Conferences: Generally, we support most students to attend one conference per year, with particular emphasis on major international or national conferences</a:t>
            </a:r>
          </a:p>
          <a:p>
            <a:endParaRPr lang="en-US" sz="2400" dirty="0"/>
          </a:p>
          <a:p>
            <a:r>
              <a:rPr lang="en-US" sz="2400" dirty="0"/>
              <a:t>Research enhancement trips and professional development funds are available, usually once or twice in your time as a graduate student. </a:t>
            </a:r>
          </a:p>
          <a:p>
            <a:endParaRPr lang="en-US" sz="2400" dirty="0"/>
          </a:p>
          <a:p>
            <a:r>
              <a:rPr lang="en-US" sz="2400" dirty="0"/>
              <a:t>Additional research funds are available through the college and other initiatives. </a:t>
            </a:r>
          </a:p>
        </p:txBody>
      </p:sp>
    </p:spTree>
    <p:extLst>
      <p:ext uri="{BB962C8B-B14F-4D97-AF65-F5344CB8AC3E}">
        <p14:creationId xmlns:p14="http://schemas.microsoft.com/office/powerpoint/2010/main" val="70537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Graduate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4385"/>
            <a:ext cx="8229600" cy="1254616"/>
          </a:xfrm>
        </p:spPr>
        <p:txBody>
          <a:bodyPr>
            <a:normAutofit/>
          </a:bodyPr>
          <a:lstStyle/>
          <a:p>
            <a:r>
              <a:rPr lang="en-US" sz="2400" dirty="0"/>
              <a:t>Graduate certificates are an optional way of enhancing your education and interfacing with students and faculty across departments. Certificates of interest: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68E23-7F93-429D-9147-981B701AE0B0}"/>
              </a:ext>
            </a:extLst>
          </p:cNvPr>
          <p:cNvSpPr txBox="1"/>
          <p:nvPr/>
        </p:nvSpPr>
        <p:spPr>
          <a:xfrm>
            <a:off x="751491" y="3544614"/>
            <a:ext cx="78155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Digital Humanities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Africana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Film and Media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Latino/a and Mexican American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Popular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Women’s and Gender Studies</a:t>
            </a:r>
          </a:p>
        </p:txBody>
      </p:sp>
    </p:spTree>
    <p:extLst>
      <p:ext uri="{BB962C8B-B14F-4D97-AF65-F5344CB8AC3E}">
        <p14:creationId xmlns:p14="http://schemas.microsoft.com/office/powerpoint/2010/main" val="422004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Campus Resources and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220686"/>
            <a:ext cx="8098971" cy="412568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There are a wide array of Centers and Initiatives across the university who can provide community and funding to support your graduate education. Of particular note are: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Glasscock Center for Humanities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Center for Digital Humanities Research (</a:t>
            </a:r>
            <a:r>
              <a:rPr lang="en-US" sz="2000" dirty="0" err="1"/>
              <a:t>CoDHR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Race and Ethnic Studies Institute (RESI)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Women and Gender Studies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Environmental and Sustainability Studies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Center for Teaching Excellence (including Teaching as Research Program; Academy for Future Faculty)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All of these programs offer some level of funding for research in addition to regular programming and events.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768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Decisions are due by April 15th</a:t>
            </a:r>
          </a:p>
        </p:txBody>
      </p:sp>
    </p:spTree>
    <p:extLst>
      <p:ext uri="{BB962C8B-B14F-4D97-AF65-F5344CB8AC3E}">
        <p14:creationId xmlns:p14="http://schemas.microsoft.com/office/powerpoint/2010/main" val="171491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290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8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Leadership and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6" y="4338736"/>
            <a:ext cx="1887299" cy="379412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Dr. Josh </a:t>
            </a:r>
            <a:r>
              <a:rPr lang="en-US" sz="1600" dirty="0" err="1">
                <a:solidFill>
                  <a:schemeClr val="tx1"/>
                </a:solidFill>
              </a:rPr>
              <a:t>DiCaglio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Director of </a:t>
            </a:r>
          </a:p>
          <a:p>
            <a:r>
              <a:rPr lang="en-US" sz="1400" dirty="0">
                <a:solidFill>
                  <a:schemeClr val="tx1"/>
                </a:solidFill>
              </a:rPr>
              <a:t>Graduate Studies</a:t>
            </a:r>
          </a:p>
          <a:p>
            <a:r>
              <a:rPr lang="en-US" sz="1400" dirty="0" err="1">
                <a:solidFill>
                  <a:schemeClr val="tx1"/>
                </a:solidFill>
              </a:rPr>
              <a:t>jdicaglio@tamu.edu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EB7ED6-0667-24BC-7343-4E9441B78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6" y="2378716"/>
            <a:ext cx="1841882" cy="18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kko Tuhkanen">
            <a:extLst>
              <a:ext uri="{FF2B5EF4-FFF2-40B4-BE49-F238E27FC236}">
                <a16:creationId xmlns:a16="http://schemas.microsoft.com/office/drawing/2014/main" id="{88CE7D27-AA96-F594-863D-3203BEBAB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1"/>
          <a:stretch/>
        </p:blipFill>
        <p:spPr bwMode="auto">
          <a:xfrm>
            <a:off x="3473793" y="2378716"/>
            <a:ext cx="1887299" cy="17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011FD-25B6-92CE-4C79-593A56FC963F}"/>
              </a:ext>
            </a:extLst>
          </p:cNvPr>
          <p:cNvSpPr txBox="1"/>
          <p:nvPr/>
        </p:nvSpPr>
        <p:spPr>
          <a:xfrm>
            <a:off x="3400220" y="4338736"/>
            <a:ext cx="25486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Mikko</a:t>
            </a:r>
            <a:r>
              <a:rPr lang="en-US" dirty="0"/>
              <a:t> </a:t>
            </a:r>
            <a:r>
              <a:rPr lang="en-US" dirty="0" err="1"/>
              <a:t>Tuhkanen</a:t>
            </a:r>
            <a:endParaRPr lang="en-US" dirty="0"/>
          </a:p>
          <a:p>
            <a:r>
              <a:rPr lang="en-US" sz="1600" dirty="0"/>
              <a:t>Associate Director of </a:t>
            </a:r>
          </a:p>
          <a:p>
            <a:r>
              <a:rPr lang="en-US" sz="1600" dirty="0"/>
              <a:t>Graduate Studies</a:t>
            </a:r>
          </a:p>
          <a:p>
            <a:r>
              <a:rPr lang="en-US" sz="1600" dirty="0" err="1"/>
              <a:t>mikko.tuhkanen@tamu.edu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0502C-FF2F-D2B9-AC6F-D5BCAD3A2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39" b="26467"/>
          <a:stretch/>
        </p:blipFill>
        <p:spPr>
          <a:xfrm>
            <a:off x="6176177" y="2332039"/>
            <a:ext cx="1887299" cy="1906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28F0D-0344-30BA-C357-DE3EC27DC55A}"/>
              </a:ext>
            </a:extLst>
          </p:cNvPr>
          <p:cNvSpPr txBox="1"/>
          <p:nvPr/>
        </p:nvSpPr>
        <p:spPr>
          <a:xfrm>
            <a:off x="6176178" y="4338736"/>
            <a:ext cx="2004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Erica </a:t>
            </a:r>
            <a:r>
              <a:rPr lang="en-US" sz="2000" dirty="0" err="1"/>
              <a:t>Chollett</a:t>
            </a:r>
            <a:endParaRPr lang="en-US" sz="2000" dirty="0"/>
          </a:p>
          <a:p>
            <a:r>
              <a:rPr lang="en-US" sz="1600" dirty="0"/>
              <a:t>Graduate Advisor</a:t>
            </a:r>
          </a:p>
          <a:p>
            <a:r>
              <a:rPr lang="en-US" sz="1400" dirty="0" err="1"/>
              <a:t>Erica.chollett@tamu.edu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511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Timeline for the Ph.D.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44" y="2320271"/>
            <a:ext cx="7852611" cy="3794125"/>
          </a:xfrm>
        </p:spPr>
        <p:txBody>
          <a:bodyPr>
            <a:normAutofit/>
          </a:bodyPr>
          <a:lstStyle/>
          <a:p>
            <a:r>
              <a:rPr lang="en-US" dirty="0"/>
              <a:t>5 year completion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Year 1-2: Coursework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Year 3: Preliminary Exams and Prospectus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Year 4-5: Dissertation</a:t>
            </a:r>
          </a:p>
        </p:txBody>
      </p:sp>
    </p:spTree>
    <p:extLst>
      <p:ext uri="{BB962C8B-B14F-4D97-AF65-F5344CB8AC3E}">
        <p14:creationId xmlns:p14="http://schemas.microsoft.com/office/powerpoint/2010/main" val="307085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2332039"/>
            <a:ext cx="8229600" cy="37941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8-10 seminars are offered per semester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You take 3 per semester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602: First Year Seminar in your first semester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697: Pedagogy, your first semester of teaching unless you have an equivalent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603: Bibliography and Methods in the Spring of year one, unless you have an equivalent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Distribution requirements: 1 pre-1800, 1 post-1800, 1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9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Currently Scheduled Seminars for Fall 24 (subject to change)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592321-D19C-1CCF-2F7B-7F4B94792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6207"/>
              </p:ext>
            </p:extLst>
          </p:nvPr>
        </p:nvGraphicFramePr>
        <p:xfrm>
          <a:off x="562304" y="2479184"/>
          <a:ext cx="7415048" cy="3438140"/>
        </p:xfrm>
        <a:graphic>
          <a:graphicData uri="http://schemas.openxmlformats.org/drawingml/2006/table">
            <a:tbl>
              <a:tblPr/>
              <a:tblGrid>
                <a:gridCol w="1129657">
                  <a:extLst>
                    <a:ext uri="{9D8B030D-6E8A-4147-A177-3AD203B41FA5}">
                      <a16:colId xmlns:a16="http://schemas.microsoft.com/office/drawing/2014/main" val="4057330801"/>
                    </a:ext>
                  </a:extLst>
                </a:gridCol>
                <a:gridCol w="4647120">
                  <a:extLst>
                    <a:ext uri="{9D8B030D-6E8A-4147-A177-3AD203B41FA5}">
                      <a16:colId xmlns:a16="http://schemas.microsoft.com/office/drawing/2014/main" val="2968223870"/>
                    </a:ext>
                  </a:extLst>
                </a:gridCol>
                <a:gridCol w="1638271">
                  <a:extLst>
                    <a:ext uri="{9D8B030D-6E8A-4147-A177-3AD203B41FA5}">
                      <a16:colId xmlns:a16="http://schemas.microsoft.com/office/drawing/2014/main" val="3167804205"/>
                    </a:ext>
                  </a:extLst>
                </a:gridCol>
              </a:tblGrid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FY Seminar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J DiCaglio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536377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Readings in 18th British Lit.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Egenolf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41342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655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Contemporary Rhetoric (Medical)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S. DiCaglio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3913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680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Gender Theory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Reddy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450400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672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Early Black Atlantic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Dworkin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33571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Old English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Mize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421880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653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What was Postmodernism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Robinson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2116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DHUM 601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Intro to DHUM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Torabi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90908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697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Pedagogy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Kennedy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9512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695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Publication and Professionalization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O'Farrell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9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51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Currently Scheduled Seminars for Spring 25 (subject to change)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592321-D19C-1CCF-2F7B-7F4B94792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831784"/>
              </p:ext>
            </p:extLst>
          </p:nvPr>
        </p:nvGraphicFramePr>
        <p:xfrm>
          <a:off x="562304" y="2479185"/>
          <a:ext cx="7415049" cy="3124200"/>
        </p:xfrm>
        <a:graphic>
          <a:graphicData uri="http://schemas.openxmlformats.org/drawingml/2006/table">
            <a:tbl>
              <a:tblPr/>
              <a:tblGrid>
                <a:gridCol w="1274103">
                  <a:extLst>
                    <a:ext uri="{9D8B030D-6E8A-4147-A177-3AD203B41FA5}">
                      <a16:colId xmlns:a16="http://schemas.microsoft.com/office/drawing/2014/main" val="4057330801"/>
                    </a:ext>
                  </a:extLst>
                </a:gridCol>
                <a:gridCol w="4866843">
                  <a:extLst>
                    <a:ext uri="{9D8B030D-6E8A-4147-A177-3AD203B41FA5}">
                      <a16:colId xmlns:a16="http://schemas.microsoft.com/office/drawing/2014/main" val="2968223870"/>
                    </a:ext>
                  </a:extLst>
                </a:gridCol>
                <a:gridCol w="1274103">
                  <a:extLst>
                    <a:ext uri="{9D8B030D-6E8A-4147-A177-3AD203B41FA5}">
                      <a16:colId xmlns:a16="http://schemas.microsoft.com/office/drawing/2014/main" val="316780420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Bibliography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O'Sullivan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5363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 in 20/21st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Tuhkanen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413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671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 in Am Lit to 1900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Earhart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39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Age and Memory Studies in the Heatlh Humanities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Howell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4504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610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Beowulf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Mize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335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698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T in Digital Pedagogy: OERs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Lemire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421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Writing Studies after </a:t>
                      </a:r>
                      <a:r>
                        <a:rPr lang="en-US" dirty="0" err="1">
                          <a:effectLst/>
                        </a:rPr>
                        <a:t>GenAI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Crider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21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666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Early Engl Periodicals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Ezell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90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Bibliography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O'Sullivan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95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 in 20/21st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err="1">
                          <a:effectLst/>
                        </a:rPr>
                        <a:t>Tuhkanen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9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31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Assistantships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35" y="2332039"/>
            <a:ext cx="7920929" cy="408052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Fully funded, including tuition, stipend, and health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Currently $20,000 per year for 5 years of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Includes a 1/1 teaching 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9 months (summer teaching is separate)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Summer teaching is widely available, but number of sections varies from summer to summer.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Teaching 1 course = 1.5 months at stipend 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Teaching 2 courses = 3 months at stipend 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Note: this year, nearly all requests for teaching were filled, including those wanting to teach 2</a:t>
            </a:r>
          </a:p>
        </p:txBody>
      </p:sp>
    </p:spTree>
    <p:extLst>
      <p:ext uri="{BB962C8B-B14F-4D97-AF65-F5344CB8AC3E}">
        <p14:creationId xmlns:p14="http://schemas.microsoft.com/office/powerpoint/2010/main" val="5718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Internal Competitive Fellowship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088" y="2141594"/>
            <a:ext cx="7499823" cy="430124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English Graduate Fellowship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1 per semester, must have defended prospectus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Course release for 1 semester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Graduate and Professional School Fellowship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Highly competitive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2 semesters fully funded (no teaching)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Glasscock Residential Fellowship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Humanities specific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Course release for 1 semester + $1000 bursary</a:t>
            </a:r>
          </a:p>
          <a:p>
            <a:endParaRPr lang="en-US" sz="2400" dirty="0"/>
          </a:p>
          <a:p>
            <a:r>
              <a:rPr lang="en-US" sz="1900" dirty="0"/>
              <a:t>Other fellowship opportunities arise from year-to-year internally and we can assist you in applying for external grants and fellowships.</a:t>
            </a:r>
          </a:p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0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8" y="2332039"/>
            <a:ext cx="8057564" cy="401620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is provided with each new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International Students typically work as TAs (graders) for their first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year of teaching is 104: Freshman Composition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then often move on to 210: Technical and Professional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 203: Writing about Literature (a more highly customizable course)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students are given at least one upper division course once they are ABD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Summer teaching is mostly 210 online sections</a:t>
            </a:r>
          </a:p>
        </p:txBody>
      </p:sp>
    </p:spTree>
    <p:extLst>
      <p:ext uri="{BB962C8B-B14F-4D97-AF65-F5344CB8AC3E}">
        <p14:creationId xmlns:p14="http://schemas.microsoft.com/office/powerpoint/2010/main" val="26906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978</Words>
  <Application>Microsoft Macintosh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Tungsten Medium</vt:lpstr>
      <vt:lpstr>Office Theme</vt:lpstr>
      <vt:lpstr>The English Ph.D</vt:lpstr>
      <vt:lpstr>Leadership and Staff</vt:lpstr>
      <vt:lpstr>Timeline for the Ph.D.</vt:lpstr>
      <vt:lpstr>Seminars</vt:lpstr>
      <vt:lpstr>Currently Scheduled Seminars for Fall 24 (subject to change)</vt:lpstr>
      <vt:lpstr>Currently Scheduled Seminars for Spring 25 (subject to change)</vt:lpstr>
      <vt:lpstr>Assistantships and Support</vt:lpstr>
      <vt:lpstr>Internal Competitive Fellowship opportunities</vt:lpstr>
      <vt:lpstr>Teaching</vt:lpstr>
      <vt:lpstr>Professionalization and Placement</vt:lpstr>
      <vt:lpstr>Recent Placements</vt:lpstr>
      <vt:lpstr>Research, Travel, and Conferences</vt:lpstr>
      <vt:lpstr>Graduate Certificates</vt:lpstr>
      <vt:lpstr>Campus Resources and Initiatives</vt:lpstr>
      <vt:lpstr>Reminder: Decisions are due by April 15th</vt:lpstr>
      <vt:lpstr>Questions?  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Larua Root</dc:creator>
  <cp:lastModifiedBy>Dicaglio, Joshua M</cp:lastModifiedBy>
  <cp:revision>22</cp:revision>
  <dcterms:created xsi:type="dcterms:W3CDTF">2017-04-06T15:59:40Z</dcterms:created>
  <dcterms:modified xsi:type="dcterms:W3CDTF">2024-10-07T14:31:22Z</dcterms:modified>
</cp:coreProperties>
</file>